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C8CD9BF-1D74-44C2-B69D-73E00636E4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Apuntes dtvaldemora.wixsite.com/misitio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AD9CF2-A6F2-46F1-96BC-C5CC34FE4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DF001-FD02-4BEE-85AC-8C66C5A963F1}" type="datetimeFigureOut">
              <a:rPr lang="es-ES" smtClean="0"/>
              <a:t>14/01/2022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B19823-0D90-4CF5-BD14-6F5D2F2ED9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12D6E2-3D8D-40AB-A656-25A4167991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2E38-F352-4C9B-BE14-460BC3D577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68838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3T15:20:38.6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24575,'4'0'0,"2"4"0,3 2 0,2 4 0,-3 5 0,3 0 0,-1-3-8191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3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24575,'0'4'0,"5"2"0,1 4 0,-1 5 0,-1-1 0,0-2-8191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24575,'4'0'0,"2"4"0,3 2 0,2 4 0,-3 5 0,3 0 0,-1-3-8191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Apuntes dtvaldemora.wixsite.com/misitio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E9E25-BD78-4B8E-923B-0419E348159C}" type="datetimeFigureOut">
              <a:rPr lang="es-ES" smtClean="0"/>
              <a:t>14/01/2022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11D2-9730-4109-957A-EDC772FAE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372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1D71EB-F5C1-4D99-977C-E1A39B5C828A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2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EDD-828E-4A2F-B77E-8F1909B0AE48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01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1DF7-7A5E-45B1-A3FE-AB35C063CACA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2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BA7-9369-41FA-A102-808F943A5FE0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7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5CFF-88CC-45B8-9075-406A94C88A25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77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8E29-1A7C-441B-897F-7F3120EAC87D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0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9262-0255-4DE6-A4C2-8BB08446EBDD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6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1591-D3B8-431E-8266-69BDAC02292F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5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F00-0781-4A33-9F38-182E269F73EE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3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4C7B-267D-4261-B652-B0E21D4C1C56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71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8ABE-9A69-4343-99B4-8DF860882ECB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F342-AABB-4344-BD1C-0990285A3473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3DA6-460D-4162-B32A-B3FC0F0ED21B}" type="datetime1">
              <a:rPr lang="es-ES" smtClean="0"/>
              <a:t>14/01/2022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6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2DF-84DF-42CE-980F-A9226257824E}" type="datetime1">
              <a:rPr lang="es-ES" smtClean="0"/>
              <a:t>14/01/2022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27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F033-DF35-493B-A6A0-CA3B57B87E3D}" type="datetime1">
              <a:rPr lang="es-ES" smtClean="0"/>
              <a:t>14/01/2022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0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897-EA63-4D57-8AD8-E0C13AB53020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1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16C-6591-4F03-AE89-60F54BD1B69D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849E5-63F6-4BAC-8B94-4B832736BB3F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/>
              <a:t>Apuntes dtvaldemora.wixsite.com/misitio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A63FE-74DC-4D62-8A04-B65E9993D9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68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30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7.xml"/><Relationship Id="rId15" Type="http://schemas.openxmlformats.org/officeDocument/2006/relationships/image" Target="../media/image11.jpg"/><Relationship Id="rId10" Type="http://schemas.openxmlformats.org/officeDocument/2006/relationships/customXml" Target="../ink/ink6.xml"/><Relationship Id="rId9" Type="http://schemas.openxmlformats.org/officeDocument/2006/relationships/customXml" Target="../ink/ink5.xml"/><Relationship Id="rId1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customXml" Target="../ink/ink13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15.jpg"/><Relationship Id="rId5" Type="http://schemas.openxmlformats.org/officeDocument/2006/relationships/customXml" Target="../ink/ink11.xml"/><Relationship Id="rId10" Type="http://schemas.openxmlformats.org/officeDocument/2006/relationships/image" Target="../media/image14.jpg"/><Relationship Id="rId4" Type="http://schemas.openxmlformats.org/officeDocument/2006/relationships/customXml" Target="../ink/ink10.xml"/><Relationship Id="rId9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B04A-EE38-40D0-8B23-46AEBBEC96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TIPOS DE PLANOS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D1541A-1FD0-465E-AFBA-DEF20FB26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Sistema diédrico I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8DC8E9-A2C8-4C0E-A5A8-A5F2F493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</p:spTree>
    <p:extLst>
      <p:ext uri="{BB962C8B-B14F-4D97-AF65-F5344CB8AC3E}">
        <p14:creationId xmlns:p14="http://schemas.microsoft.com/office/powerpoint/2010/main" val="120844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2B4D9D-FCE1-4D12-B49D-5FBF9CA9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6" name="Imagen 5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A926084D-BFEC-412C-AF74-FDDA3309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31596"/>
            <a:ext cx="8799870" cy="52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D488FF0-C335-471E-ADBA-0C7FF87A3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49493"/>
              </p:ext>
            </p:extLst>
          </p:nvPr>
        </p:nvGraphicFramePr>
        <p:xfrm>
          <a:off x="1075113" y="1271848"/>
          <a:ext cx="10041774" cy="427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198">
                  <a:extLst>
                    <a:ext uri="{9D8B030D-6E8A-4147-A177-3AD203B41FA5}">
                      <a16:colId xmlns:a16="http://schemas.microsoft.com/office/drawing/2014/main" val="2115879880"/>
                    </a:ext>
                  </a:extLst>
                </a:gridCol>
                <a:gridCol w="4016104">
                  <a:extLst>
                    <a:ext uri="{9D8B030D-6E8A-4147-A177-3AD203B41FA5}">
                      <a16:colId xmlns:a16="http://schemas.microsoft.com/office/drawing/2014/main" val="310131613"/>
                    </a:ext>
                  </a:extLst>
                </a:gridCol>
                <a:gridCol w="3326472">
                  <a:extLst>
                    <a:ext uri="{9D8B030D-6E8A-4147-A177-3AD203B41FA5}">
                      <a16:colId xmlns:a16="http://schemas.microsoft.com/office/drawing/2014/main" val="1365651758"/>
                    </a:ext>
                  </a:extLst>
                </a:gridCol>
              </a:tblGrid>
              <a:tr h="490450">
                <a:tc>
                  <a:txBody>
                    <a:bodyPr/>
                    <a:lstStyle/>
                    <a:p>
                      <a:r>
                        <a:rPr lang="es-ES" sz="1050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POSICIÓN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TRAZAS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72120"/>
                  </a:ext>
                </a:extLst>
              </a:tr>
              <a:tr h="278930">
                <a:tc>
                  <a:txBody>
                    <a:bodyPr/>
                    <a:lstStyle/>
                    <a:p>
                      <a:r>
                        <a:rPr lang="es-ES" sz="1200" dirty="0"/>
                        <a:t>Plano Oblicuo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Oblicuo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Vertical y horizontal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94677"/>
                  </a:ext>
                </a:extLst>
              </a:tr>
              <a:tr h="376184">
                <a:tc>
                  <a:txBody>
                    <a:bodyPr/>
                    <a:lstStyle/>
                    <a:p>
                      <a:r>
                        <a:rPr lang="es-ES" sz="1200" dirty="0"/>
                        <a:t>Plano horizontal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Paralelo PH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Vertical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43257"/>
                  </a:ext>
                </a:extLst>
              </a:tr>
              <a:tr h="345662">
                <a:tc>
                  <a:txBody>
                    <a:bodyPr/>
                    <a:lstStyle/>
                    <a:p>
                      <a:r>
                        <a:rPr lang="es-ES" sz="1200" dirty="0"/>
                        <a:t>Plano  frontal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Paralelo PV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Horizontal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36063"/>
                  </a:ext>
                </a:extLst>
              </a:tr>
              <a:tr h="460450">
                <a:tc>
                  <a:txBody>
                    <a:bodyPr/>
                    <a:lstStyle/>
                    <a:p>
                      <a:r>
                        <a:rPr lang="es-ES" sz="1200" dirty="0"/>
                        <a:t>Plano vertical o proyectante  Horizontal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Perpendicular PH</a:t>
                      </a:r>
                    </a:p>
                    <a:p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Vertical y horizontal</a:t>
                      </a:r>
                    </a:p>
                    <a:p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62081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r>
                        <a:rPr lang="es-ES" sz="1200" dirty="0"/>
                        <a:t>Plano de canto o proyectante vertical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Perpendicular PV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Vertical y horizontal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16445"/>
                  </a:ext>
                </a:extLst>
              </a:tr>
              <a:tr h="460450">
                <a:tc>
                  <a:txBody>
                    <a:bodyPr/>
                    <a:lstStyle/>
                    <a:p>
                      <a:r>
                        <a:rPr lang="es-ES" sz="1200" dirty="0"/>
                        <a:t>Plano paralelo a LT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Paralelo a PH y PV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Vertical y horizontal, paralelas a LT</a:t>
                      </a:r>
                    </a:p>
                    <a:p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85696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r>
                        <a:rPr lang="es-ES" sz="1200" dirty="0"/>
                        <a:t>Plano de perfil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Paralela a Plano de Perfil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Vertical y horizontal, perpendiculares 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27789"/>
                  </a:ext>
                </a:extLst>
              </a:tr>
              <a:tr h="345662">
                <a:tc>
                  <a:txBody>
                    <a:bodyPr/>
                    <a:lstStyle/>
                    <a:p>
                      <a:r>
                        <a:rPr lang="es-ES" sz="1200" dirty="0"/>
                        <a:t>Plano perpendicular 1º Bisector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Perpendicular primer Bisector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Vertical y horizontal, simétricas respecto LT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39144"/>
                  </a:ext>
                </a:extLst>
              </a:tr>
              <a:tr h="345662">
                <a:tc>
                  <a:txBody>
                    <a:bodyPr/>
                    <a:lstStyle/>
                    <a:p>
                      <a:r>
                        <a:rPr lang="es-ES" sz="1200" dirty="0"/>
                        <a:t>Plano perpendicular 2º Bisector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Perpendicular segundo Bisector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Vertical y horizontal, confundidas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35942"/>
                  </a:ext>
                </a:extLst>
              </a:tr>
              <a:tr h="345662">
                <a:tc>
                  <a:txBody>
                    <a:bodyPr/>
                    <a:lstStyle/>
                    <a:p>
                      <a:r>
                        <a:rPr lang="es-ES" sz="1100" dirty="0"/>
                        <a:t>Plano pasa por  la LT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Pasa por la LT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Vertical y horizontal en la LT y un punto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0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4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4DE15-999A-48BC-9174-125B3B8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PLANO OBLICUO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2A3DDC-715F-49BF-BD1A-ED42987F8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b="1" dirty="0"/>
              <a:t>Es un plano cuyas trazas son oblicuas a los planos de proyección. </a:t>
            </a:r>
          </a:p>
          <a:p>
            <a:endParaRPr lang="es-ES" b="1" dirty="0"/>
          </a:p>
          <a:p>
            <a:r>
              <a:rPr lang="es-ES" b="1" dirty="0"/>
              <a:t>Es un plano genérico.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CA7C6168-E932-4A82-A902-BDED3DBE3550}"/>
                  </a:ext>
                </a:extLst>
              </p14:cNvPr>
              <p14:cNvContentPartPr/>
              <p14:nvPr/>
            </p14:nvContentPartPr>
            <p14:xfrm>
              <a:off x="9538876" y="3946371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A7C6168-E932-4A82-A902-BDED3DBE35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9876" y="39377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B33CF8C9-6436-468D-9858-A797230A8DDE}"/>
                  </a:ext>
                </a:extLst>
              </p14:cNvPr>
              <p14:cNvContentPartPr/>
              <p14:nvPr/>
            </p14:nvContentPartPr>
            <p14:xfrm>
              <a:off x="10440676" y="5234091"/>
              <a:ext cx="8640" cy="2232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B33CF8C9-6436-468D-9858-A797230A8DD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31676" y="5225451"/>
                <a:ext cx="26280" cy="3996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Marcador de pie de página 31">
            <a:extLst>
              <a:ext uri="{FF2B5EF4-FFF2-40B4-BE49-F238E27FC236}">
                <a16:creationId xmlns:a16="http://schemas.microsoft.com/office/drawing/2014/main" id="{3B49D727-7D1B-48F8-B840-B6813CF6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27" name="Imagen 26" descr="Gráfico, Gráfico radial&#10;&#10;Descripción generada automáticamente">
            <a:extLst>
              <a:ext uri="{FF2B5EF4-FFF2-40B4-BE49-F238E27FC236}">
                <a16:creationId xmlns:a16="http://schemas.microsoft.com/office/drawing/2014/main" id="{C4E6D73B-6EAE-4994-BB7B-799EBF5E2D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832570"/>
            <a:ext cx="4268166" cy="5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02777-E24E-490F-B0C5-7C15AEA2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2" y="1220924"/>
            <a:ext cx="9601196" cy="497533"/>
          </a:xfrm>
        </p:spPr>
        <p:txBody>
          <a:bodyPr>
            <a:noAutofit/>
          </a:bodyPr>
          <a:lstStyle/>
          <a:p>
            <a:r>
              <a:rPr lang="es-ES" sz="4000" b="1" dirty="0"/>
              <a:t>PLANOS PARALELOS A LOS DE PROYECCIÓN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C1AA07-8C33-4E7C-AC4C-0F061CD3BBF6}"/>
              </a:ext>
            </a:extLst>
          </p:cNvPr>
          <p:cNvSpPr txBox="1"/>
          <p:nvPr/>
        </p:nvSpPr>
        <p:spPr>
          <a:xfrm>
            <a:off x="1384000" y="2484051"/>
            <a:ext cx="1983582" cy="25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  HORIZONTAL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 plano paralelo al PH y perpendicular al PV.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 tiene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traza vertical, </a:t>
            </a: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paralela a la LT.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su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proyección vertical </a:t>
            </a: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elementos están en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VERDADERA MAGNITUD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8F92B6-381D-41B4-909F-1848C523C745}"/>
              </a:ext>
            </a:extLst>
          </p:cNvPr>
          <p:cNvSpPr txBox="1"/>
          <p:nvPr/>
        </p:nvSpPr>
        <p:spPr>
          <a:xfrm>
            <a:off x="5731239" y="2575287"/>
            <a:ext cx="1832346" cy="309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 FRONTAL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 plano paralelo al PV y perpendicular al PH.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 tiene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traza horizontal,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paralela a la LT.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su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proyección horizontal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elementos están en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VERDADERA MAGNITUD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60D88B-4599-490C-A1FE-BEF11C68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14" name="Imagen 13" descr="Gráfico&#10;&#10;Descripción generada automáticamente">
            <a:extLst>
              <a:ext uri="{FF2B5EF4-FFF2-40B4-BE49-F238E27FC236}">
                <a16:creationId xmlns:a16="http://schemas.microsoft.com/office/drawing/2014/main" id="{4866508F-147E-4347-B3F5-98429376C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54106" r="50533" b="4221"/>
          <a:stretch/>
        </p:blipFill>
        <p:spPr>
          <a:xfrm>
            <a:off x="3308466" y="2702913"/>
            <a:ext cx="2236124" cy="1389272"/>
          </a:xfrm>
          <a:prstGeom prst="rect">
            <a:avLst/>
          </a:prstGeom>
        </p:spPr>
      </p:pic>
      <p:pic>
        <p:nvPicPr>
          <p:cNvPr id="16" name="Imagen 15" descr="Gráfico&#10;&#10;Descripción generada automáticamente">
            <a:extLst>
              <a:ext uri="{FF2B5EF4-FFF2-40B4-BE49-F238E27FC236}">
                <a16:creationId xmlns:a16="http://schemas.microsoft.com/office/drawing/2014/main" id="{D609ABFC-F616-4E48-B387-016D51E0F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5" t="50000" r="1827" b="4056"/>
          <a:stretch/>
        </p:blipFill>
        <p:spPr>
          <a:xfrm>
            <a:off x="3345088" y="4360866"/>
            <a:ext cx="2199502" cy="1389272"/>
          </a:xfrm>
          <a:prstGeom prst="rect">
            <a:avLst/>
          </a:prstGeom>
        </p:spPr>
      </p:pic>
      <p:pic>
        <p:nvPicPr>
          <p:cNvPr id="18" name="Imagen 17" descr="Gráfico&#10;&#10;Descripción generada automáticamente">
            <a:extLst>
              <a:ext uri="{FF2B5EF4-FFF2-40B4-BE49-F238E27FC236}">
                <a16:creationId xmlns:a16="http://schemas.microsoft.com/office/drawing/2014/main" id="{4AF8EBF7-5F27-44A4-B9FA-26139A921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46386" r="54958" b="3635"/>
          <a:stretch/>
        </p:blipFill>
        <p:spPr>
          <a:xfrm>
            <a:off x="7469056" y="2575287"/>
            <a:ext cx="2199502" cy="1707425"/>
          </a:xfrm>
          <a:prstGeom prst="rect">
            <a:avLst/>
          </a:prstGeom>
        </p:spPr>
      </p:pic>
      <p:pic>
        <p:nvPicPr>
          <p:cNvPr id="20" name="Imagen 19" descr="Gráfico&#10;&#10;Descripción generada automáticamente">
            <a:extLst>
              <a:ext uri="{FF2B5EF4-FFF2-40B4-BE49-F238E27FC236}">
                <a16:creationId xmlns:a16="http://schemas.microsoft.com/office/drawing/2014/main" id="{12A32FAA-789F-4091-8132-DC88B48D8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6" t="49290" r="9186" b="16121"/>
          <a:stretch/>
        </p:blipFill>
        <p:spPr>
          <a:xfrm>
            <a:off x="8771541" y="4407394"/>
            <a:ext cx="2311401" cy="11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02777-E24E-490F-B0C5-7C15AEA2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78383"/>
            <a:ext cx="9601196" cy="497533"/>
          </a:xfrm>
        </p:spPr>
        <p:txBody>
          <a:bodyPr>
            <a:noAutofit/>
          </a:bodyPr>
          <a:lstStyle/>
          <a:p>
            <a:r>
              <a:rPr lang="es-ES" sz="4000" b="1" dirty="0"/>
              <a:t>PLANOS  PERPENDICULARES A UN PLANO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C1AA07-8C33-4E7C-AC4C-0F061CD3BBF6}"/>
              </a:ext>
            </a:extLst>
          </p:cNvPr>
          <p:cNvSpPr txBox="1"/>
          <p:nvPr/>
        </p:nvSpPr>
        <p:spPr>
          <a:xfrm>
            <a:off x="1295401" y="2481091"/>
            <a:ext cx="2127113" cy="254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 PROYECTANTE HORIZONTAL O PLANO VERTICAL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perpendicular al PH.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s-ES" sz="11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traza vertical </a:t>
            </a: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perpendicular a LT</a:t>
            </a:r>
            <a:r>
              <a:rPr lang="es-ES" sz="1100" b="1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su </a:t>
            </a:r>
            <a:r>
              <a:rPr lang="es-ES" sz="11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proyección horizontal </a:t>
            </a: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elementos están en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Verdadera magnitud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8F92B6-381D-41B4-909F-1848C523C745}"/>
              </a:ext>
            </a:extLst>
          </p:cNvPr>
          <p:cNvSpPr txBox="1"/>
          <p:nvPr/>
        </p:nvSpPr>
        <p:spPr>
          <a:xfrm>
            <a:off x="6257985" y="2515090"/>
            <a:ext cx="2087993" cy="300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 PROYECTANTE  VERTICAL O PLANO DE CANTO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perpendicular al PV.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s-ES" sz="11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traza horizontal </a:t>
            </a: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perpendicular a LT</a:t>
            </a:r>
            <a:r>
              <a:rPr lang="es-ES" sz="1100" b="1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su </a:t>
            </a:r>
            <a:r>
              <a:rPr lang="es-ES" sz="11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proyección vertical </a:t>
            </a: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elementos están en </a:t>
            </a:r>
            <a:r>
              <a:rPr lang="es-ES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Verdadera magnitud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endParaRPr lang="es-ES" sz="1400" b="1" u="sng" dirty="0">
              <a:solidFill>
                <a:srgbClr val="4472C4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80C864D1-7DD2-45AA-BDB2-D72E5FD1395F}"/>
                  </a:ext>
                </a:extLst>
              </p14:cNvPr>
              <p14:cNvContentPartPr/>
              <p14:nvPr/>
            </p14:nvContentPartPr>
            <p14:xfrm>
              <a:off x="1949716" y="4590411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80C864D1-7DD2-45AA-BDB2-D72E5FD139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1076" y="45814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o 7">
            <a:extLst>
              <a:ext uri="{FF2B5EF4-FFF2-40B4-BE49-F238E27FC236}">
                <a16:creationId xmlns:a16="http://schemas.microsoft.com/office/drawing/2014/main" id="{EC8D389B-C362-4F46-BB29-9E3EE46F78F6}"/>
              </a:ext>
            </a:extLst>
          </p:cNvPr>
          <p:cNvGrpSpPr/>
          <p:nvPr/>
        </p:nvGrpSpPr>
        <p:grpSpPr>
          <a:xfrm>
            <a:off x="1921636" y="4552971"/>
            <a:ext cx="11160" cy="360"/>
            <a:chOff x="1921636" y="4552971"/>
            <a:chExt cx="111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3DF8394-BD06-41EB-B3B8-459C1146A55F}"/>
                    </a:ext>
                  </a:extLst>
                </p14:cNvPr>
                <p14:cNvContentPartPr/>
                <p14:nvPr/>
              </p14:nvContentPartPr>
              <p14:xfrm>
                <a:off x="1921636" y="4552971"/>
                <a:ext cx="360" cy="3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3DF8394-BD06-41EB-B3B8-459C1146A5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2636" y="45439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65E95413-477C-4255-A11F-94588547C2E4}"/>
                    </a:ext>
                  </a:extLst>
                </p14:cNvPr>
                <p14:cNvContentPartPr/>
                <p14:nvPr/>
              </p14:nvContentPartPr>
              <p14:xfrm>
                <a:off x="1921636" y="4552971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65E95413-477C-4255-A11F-94588547C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2636" y="45439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238259BA-3C17-4E78-B19D-1D6F6465F816}"/>
                    </a:ext>
                  </a:extLst>
                </p14:cNvPr>
                <p14:cNvContentPartPr/>
                <p14:nvPr/>
              </p14:nvContentPartPr>
              <p14:xfrm>
                <a:off x="1930996" y="4552971"/>
                <a:ext cx="1800" cy="3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238259BA-3C17-4E78-B19D-1D6F6465F8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2356" y="4543971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0F9E39C-B1CB-4428-B690-B66AF480EBE9}"/>
                  </a:ext>
                </a:extLst>
              </p14:cNvPr>
              <p14:cNvContentPartPr/>
              <p14:nvPr/>
            </p14:nvContentPartPr>
            <p14:xfrm>
              <a:off x="2005876" y="4739451"/>
              <a:ext cx="21960" cy="22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0F9E39C-B1CB-4428-B690-B66AF480EB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7236" y="4730811"/>
                <a:ext cx="39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F2D6EC66-2207-4F9A-8313-D1AFFFB6AD97}"/>
                  </a:ext>
                </a:extLst>
              </p14:cNvPr>
              <p14:cNvContentPartPr/>
              <p14:nvPr/>
            </p14:nvContentPartPr>
            <p14:xfrm>
              <a:off x="1921636" y="6503091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F2D6EC66-2207-4F9A-8313-D1AFFFB6AD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2636" y="649445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CB907A19-5D32-4346-A36D-7B88AE00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15" name="Imagen 14" descr="Gráfico, Gráfico radial&#10;&#10;Descripción generada automáticamente">
            <a:extLst>
              <a:ext uri="{FF2B5EF4-FFF2-40B4-BE49-F238E27FC236}">
                <a16:creationId xmlns:a16="http://schemas.microsoft.com/office/drawing/2014/main" id="{66426827-B6C3-47BE-BDE4-50A583DC73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44805" r="45140" b="6940"/>
          <a:stretch/>
        </p:blipFill>
        <p:spPr>
          <a:xfrm>
            <a:off x="3635432" y="2481091"/>
            <a:ext cx="2313769" cy="1633709"/>
          </a:xfrm>
          <a:prstGeom prst="rect">
            <a:avLst/>
          </a:prstGeom>
        </p:spPr>
      </p:pic>
      <p:pic>
        <p:nvPicPr>
          <p:cNvPr id="17" name="Imagen 16" descr="Gráfico, Gráfico radial&#10;&#10;Descripción generada automáticamente">
            <a:extLst>
              <a:ext uri="{FF2B5EF4-FFF2-40B4-BE49-F238E27FC236}">
                <a16:creationId xmlns:a16="http://schemas.microsoft.com/office/drawing/2014/main" id="{815B4260-4244-46CB-B98A-9D585348A3F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8" t="39958" r="9321" b="13602"/>
          <a:stretch/>
        </p:blipFill>
        <p:spPr>
          <a:xfrm>
            <a:off x="3635432" y="4114800"/>
            <a:ext cx="2298584" cy="2064045"/>
          </a:xfrm>
          <a:prstGeom prst="rect">
            <a:avLst/>
          </a:prstGeom>
        </p:spPr>
      </p:pic>
      <p:pic>
        <p:nvPicPr>
          <p:cNvPr id="19" name="Imagen 18" descr="Gráfico, Gráfico radial&#10;&#10;Descripción generada automáticamente">
            <a:extLst>
              <a:ext uri="{FF2B5EF4-FFF2-40B4-BE49-F238E27FC236}">
                <a16:creationId xmlns:a16="http://schemas.microsoft.com/office/drawing/2014/main" id="{C79ACF65-16FC-4A94-9F47-6C51271D3B1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50000" r="50000" b="3723"/>
          <a:stretch/>
        </p:blipFill>
        <p:spPr>
          <a:xfrm>
            <a:off x="8515002" y="2519869"/>
            <a:ext cx="2460568" cy="1672055"/>
          </a:xfrm>
          <a:prstGeom prst="rect">
            <a:avLst/>
          </a:prstGeom>
        </p:spPr>
      </p:pic>
      <p:pic>
        <p:nvPicPr>
          <p:cNvPr id="21" name="Imagen 20" descr="Gráfico, Gráfico radial&#10;&#10;Descripción generada automáticamente">
            <a:extLst>
              <a:ext uri="{FF2B5EF4-FFF2-40B4-BE49-F238E27FC236}">
                <a16:creationId xmlns:a16="http://schemas.microsoft.com/office/drawing/2014/main" id="{1BC584DD-B2EE-43D0-B2F7-15AB3C775CF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930" r="2693" b="2922"/>
          <a:stretch/>
        </p:blipFill>
        <p:spPr>
          <a:xfrm>
            <a:off x="8492635" y="4191924"/>
            <a:ext cx="2505301" cy="1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A3720-6A25-4712-932B-5028CD48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5572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PARALELO A LA LT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702E3CC-9731-4435-999E-C9C20FF3E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93970AA-F460-4B36-BED4-559A3BE42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6167" y="3581400"/>
            <a:ext cx="2344189" cy="2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26861CB-E328-4C66-94CF-2DE3632FD6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9E18351-26B1-4CFF-A6D1-178D29B2A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239C21-1431-4661-940F-BD216A4DEA28}"/>
              </a:ext>
            </a:extLst>
          </p:cNvPr>
          <p:cNvSpPr txBox="1"/>
          <p:nvPr/>
        </p:nvSpPr>
        <p:spPr>
          <a:xfrm>
            <a:off x="1429789" y="2801389"/>
            <a:ext cx="25603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  <a:latin typeface="-apple-system"/>
              </a:rPr>
              <a:t>Es paralelo a la LT.</a:t>
            </a:r>
          </a:p>
          <a:p>
            <a:endParaRPr lang="es-ES" sz="1600" dirty="0">
              <a:solidFill>
                <a:srgbClr val="222222"/>
              </a:solidFill>
              <a:latin typeface="-apple-system"/>
            </a:endParaRPr>
          </a:p>
          <a:p>
            <a:r>
              <a:rPr lang="es-ES" sz="1600" b="1" dirty="0">
                <a:solidFill>
                  <a:srgbClr val="222222"/>
                </a:solidFill>
                <a:latin typeface="-apple-system"/>
              </a:rPr>
              <a:t>Sus trazas son paralelas a ella. </a:t>
            </a:r>
          </a:p>
          <a:p>
            <a:endParaRPr lang="es-ES" sz="1600" dirty="0">
              <a:solidFill>
                <a:srgbClr val="222222"/>
              </a:solidFill>
              <a:latin typeface="-apple-system"/>
            </a:endParaRPr>
          </a:p>
          <a:p>
            <a:endParaRPr lang="es-ES" sz="900" dirty="0">
              <a:solidFill>
                <a:srgbClr val="222222"/>
              </a:solidFill>
              <a:latin typeface="-apple-system"/>
            </a:endParaRPr>
          </a:p>
          <a:p>
            <a:endParaRPr lang="es-ES" sz="900" dirty="0">
              <a:solidFill>
                <a:srgbClr val="222222"/>
              </a:solidFill>
              <a:latin typeface="-apple-system"/>
            </a:endParaRPr>
          </a:p>
          <a:p>
            <a:endParaRPr lang="es-ES" sz="900" dirty="0">
              <a:solidFill>
                <a:srgbClr val="222222"/>
              </a:solidFill>
              <a:latin typeface="-apple-system"/>
            </a:endParaRPr>
          </a:p>
          <a:p>
            <a:endParaRPr lang="es-ES" sz="900" dirty="0">
              <a:solidFill>
                <a:srgbClr val="222222"/>
              </a:solidFill>
              <a:latin typeface="-apple-system"/>
            </a:endParaRPr>
          </a:p>
          <a:p>
            <a:endParaRPr lang="es-ES" sz="9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BA22B6-7175-426B-940B-1EDB28DC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15" name="Imagen 14" descr="Gráfico, Gráfico radial&#10;&#10;Descripción generada automáticamente">
            <a:extLst>
              <a:ext uri="{FF2B5EF4-FFF2-40B4-BE49-F238E27FC236}">
                <a16:creationId xmlns:a16="http://schemas.microsoft.com/office/drawing/2014/main" id="{91C321FA-D9DF-48BE-9072-EE4504936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26463" r="909" b="3086"/>
          <a:stretch/>
        </p:blipFill>
        <p:spPr>
          <a:xfrm>
            <a:off x="3890355" y="2603064"/>
            <a:ext cx="6972325" cy="30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7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A3720-6A25-4712-932B-5028CD48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92" y="1321342"/>
            <a:ext cx="9601196" cy="555723"/>
          </a:xfrm>
        </p:spPr>
        <p:txBody>
          <a:bodyPr>
            <a:normAutofit fontScale="90000"/>
          </a:bodyPr>
          <a:lstStyle/>
          <a:p>
            <a:r>
              <a:rPr lang="es-ES" sz="4400" b="1" dirty="0"/>
              <a:t>PLANOS  PERPENDICULARES A LOS   PLANOS DE PROYECCIÓN</a:t>
            </a:r>
            <a:endParaRPr lang="es-ES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702E3CC-9731-4435-999E-C9C20FF3E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93970AA-F460-4B36-BED4-559A3BE42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6167" y="3581400"/>
            <a:ext cx="2344189" cy="2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26861CB-E328-4C66-94CF-2DE3632FD6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9E18351-26B1-4CFF-A6D1-178D29B2A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239C21-1431-4661-940F-BD216A4DEA28}"/>
              </a:ext>
            </a:extLst>
          </p:cNvPr>
          <p:cNvSpPr txBox="1"/>
          <p:nvPr/>
        </p:nvSpPr>
        <p:spPr>
          <a:xfrm>
            <a:off x="1429789" y="2801389"/>
            <a:ext cx="25603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srgbClr val="0070C0"/>
                </a:solidFill>
                <a:latin typeface="-apple-system"/>
              </a:rPr>
              <a:t>PLANO DE PERFIL</a:t>
            </a:r>
          </a:p>
          <a:p>
            <a:endParaRPr lang="es-ES" sz="1200" b="1" dirty="0">
              <a:solidFill>
                <a:srgbClr val="0070C0"/>
              </a:solidFill>
            </a:endParaRPr>
          </a:p>
          <a:p>
            <a:endParaRPr lang="es-ES" sz="1200" b="1" dirty="0">
              <a:solidFill>
                <a:srgbClr val="0070C0"/>
              </a:solidFill>
            </a:endParaRPr>
          </a:p>
          <a:p>
            <a:r>
              <a:rPr lang="es-ES" sz="1200" b="1" dirty="0">
                <a:solidFill>
                  <a:srgbClr val="0070C0"/>
                </a:solidFill>
              </a:rPr>
              <a:t>Es un plano perpendicular a la LT y  los dos planos de proyección. </a:t>
            </a:r>
          </a:p>
          <a:p>
            <a:endParaRPr lang="es-ES" sz="1200" b="1" dirty="0">
              <a:solidFill>
                <a:srgbClr val="0070C0"/>
              </a:solidFill>
            </a:endParaRPr>
          </a:p>
          <a:p>
            <a:r>
              <a:rPr lang="es-ES" sz="1200" b="1" dirty="0"/>
              <a:t>Sus trazas son perpendiculares a la LT.</a:t>
            </a:r>
          </a:p>
          <a:p>
            <a:endParaRPr lang="es-ES" sz="1200" b="1" dirty="0">
              <a:solidFill>
                <a:srgbClr val="0070C0"/>
              </a:solidFill>
            </a:endParaRPr>
          </a:p>
          <a:p>
            <a:r>
              <a:rPr lang="es-ES" sz="1200" b="1" dirty="0"/>
              <a:t>Todo elemento contenido en este plano se proyecta horizontal y verticalmente sobre sus trazas , respectivas. 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D8801F-2515-4470-B171-F6EC1DE7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12" name="Imagen 11" descr="Gráfico&#10;&#10;Descripción generada automáticamente">
            <a:extLst>
              <a:ext uri="{FF2B5EF4-FFF2-40B4-BE49-F238E27FC236}">
                <a16:creationId xmlns:a16="http://schemas.microsoft.com/office/drawing/2014/main" id="{753F8FC4-4E2D-4E79-B8A6-CBD0E47B3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47258" r="4569" b="2440"/>
          <a:stretch/>
        </p:blipFill>
        <p:spPr>
          <a:xfrm>
            <a:off x="4292082" y="2979887"/>
            <a:ext cx="7158103" cy="25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02777-E24E-490F-B0C5-7C15AEA2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1173894"/>
            <a:ext cx="10019520" cy="497533"/>
          </a:xfrm>
        </p:spPr>
        <p:txBody>
          <a:bodyPr>
            <a:noAutofit/>
          </a:bodyPr>
          <a:lstStyle/>
          <a:p>
            <a:br>
              <a:rPr lang="es-ES" sz="4000" b="1" dirty="0"/>
            </a:br>
            <a:r>
              <a:rPr lang="es-ES" sz="3200" b="1" dirty="0"/>
              <a:t>PLANOS PERPENDICULARES A LOS BISECTORES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C1AA07-8C33-4E7C-AC4C-0F061CD3BBF6}"/>
              </a:ext>
            </a:extLst>
          </p:cNvPr>
          <p:cNvSpPr txBox="1"/>
          <p:nvPr/>
        </p:nvSpPr>
        <p:spPr>
          <a:xfrm>
            <a:off x="1002620" y="2700254"/>
            <a:ext cx="2006511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PERPENDICULAR AL 1º BISECTOR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trazas son simétricas respecto a la LT.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además, es paralelo a la LT, como, por ejemplo, el plano B y paralelo al 2ºBisector, sus trazas son equidistantes y paralelas a la LT.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9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8F92B6-381D-41B4-909F-1848C523C745}"/>
              </a:ext>
            </a:extLst>
          </p:cNvPr>
          <p:cNvSpPr txBox="1"/>
          <p:nvPr/>
        </p:nvSpPr>
        <p:spPr>
          <a:xfrm>
            <a:off x="5980144" y="2700254"/>
            <a:ext cx="2209653" cy="190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400" b="1" u="sng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PERPENDICULAR AL 2º BISECTOR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solidFill>
                  <a:srgbClr val="4472C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trazas se confunde.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" sz="11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Si, además es paralelo ala LT , como, por ejemplo, el plano B, sus trazas se confunde y son paralelas a la LT.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80C864D1-7DD2-45AA-BDB2-D72E5FD1395F}"/>
                  </a:ext>
                </a:extLst>
              </p14:cNvPr>
              <p14:cNvContentPartPr/>
              <p14:nvPr/>
            </p14:nvContentPartPr>
            <p14:xfrm>
              <a:off x="1949716" y="4590411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80C864D1-7DD2-45AA-BDB2-D72E5FD139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716" y="45814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o 7">
            <a:extLst>
              <a:ext uri="{FF2B5EF4-FFF2-40B4-BE49-F238E27FC236}">
                <a16:creationId xmlns:a16="http://schemas.microsoft.com/office/drawing/2014/main" id="{EC8D389B-C362-4F46-BB29-9E3EE46F78F6}"/>
              </a:ext>
            </a:extLst>
          </p:cNvPr>
          <p:cNvGrpSpPr/>
          <p:nvPr/>
        </p:nvGrpSpPr>
        <p:grpSpPr>
          <a:xfrm>
            <a:off x="1921636" y="4552971"/>
            <a:ext cx="11160" cy="360"/>
            <a:chOff x="1921636" y="4552971"/>
            <a:chExt cx="111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3DF8394-BD06-41EB-B3B8-459C1146A55F}"/>
                    </a:ext>
                  </a:extLst>
                </p14:cNvPr>
                <p14:cNvContentPartPr/>
                <p14:nvPr/>
              </p14:nvContentPartPr>
              <p14:xfrm>
                <a:off x="1921636" y="4552971"/>
                <a:ext cx="360" cy="3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3DF8394-BD06-41EB-B3B8-459C1146A5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2636" y="45439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65E95413-477C-4255-A11F-94588547C2E4}"/>
                    </a:ext>
                  </a:extLst>
                </p14:cNvPr>
                <p14:cNvContentPartPr/>
                <p14:nvPr/>
              </p14:nvContentPartPr>
              <p14:xfrm>
                <a:off x="1921636" y="4552971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65E95413-477C-4255-A11F-94588547C2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2636" y="45439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238259BA-3C17-4E78-B19D-1D6F6465F816}"/>
                    </a:ext>
                  </a:extLst>
                </p14:cNvPr>
                <p14:cNvContentPartPr/>
                <p14:nvPr/>
              </p14:nvContentPartPr>
              <p14:xfrm>
                <a:off x="1930996" y="4552971"/>
                <a:ext cx="1800" cy="3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238259BA-3C17-4E78-B19D-1D6F6465F8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1996" y="4543971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0F9E39C-B1CB-4428-B690-B66AF480EBE9}"/>
                  </a:ext>
                </a:extLst>
              </p14:cNvPr>
              <p14:cNvContentPartPr/>
              <p14:nvPr/>
            </p14:nvContentPartPr>
            <p14:xfrm>
              <a:off x="2005876" y="4739451"/>
              <a:ext cx="21960" cy="22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0F9E39C-B1CB-4428-B690-B66AF480EB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6726" y="4730451"/>
                <a:ext cx="39894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F2D6EC66-2207-4F9A-8313-D1AFFFB6AD97}"/>
                  </a:ext>
                </a:extLst>
              </p14:cNvPr>
              <p14:cNvContentPartPr/>
              <p14:nvPr/>
            </p14:nvContentPartPr>
            <p14:xfrm>
              <a:off x="1921636" y="6503091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F2D6EC66-2207-4F9A-8313-D1AFFFB6AD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636" y="64940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28AF128-7220-4E9E-9204-952F73C4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14" name="Imagen 13" descr="Gráfico&#10;&#10;Descripción generada automáticamente">
            <a:extLst>
              <a:ext uri="{FF2B5EF4-FFF2-40B4-BE49-F238E27FC236}">
                <a16:creationId xmlns:a16="http://schemas.microsoft.com/office/drawing/2014/main" id="{E988D5B7-6CE1-4BDD-BE23-0B3793F858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6269" r="49408" b="8053"/>
          <a:stretch/>
        </p:blipFill>
        <p:spPr>
          <a:xfrm>
            <a:off x="8527338" y="2486215"/>
            <a:ext cx="2209653" cy="1897248"/>
          </a:xfrm>
          <a:prstGeom prst="rect">
            <a:avLst/>
          </a:prstGeom>
        </p:spPr>
      </p:pic>
      <p:pic>
        <p:nvPicPr>
          <p:cNvPr id="17" name="Imagen 16" descr="Gráfico&#10;&#10;Descripción generada automáticamente">
            <a:extLst>
              <a:ext uri="{FF2B5EF4-FFF2-40B4-BE49-F238E27FC236}">
                <a16:creationId xmlns:a16="http://schemas.microsoft.com/office/drawing/2014/main" id="{44A6BA08-D43C-454C-8092-D1E781805B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4" t="35967" r="8983" b="18755"/>
          <a:stretch/>
        </p:blipFill>
        <p:spPr>
          <a:xfrm>
            <a:off x="8568134" y="4287816"/>
            <a:ext cx="2128060" cy="1776831"/>
          </a:xfrm>
          <a:prstGeom prst="rect">
            <a:avLst/>
          </a:prstGeom>
        </p:spPr>
      </p:pic>
      <p:pic>
        <p:nvPicPr>
          <p:cNvPr id="19" name="Imagen 18" descr="Gráfico, Gráfico radial&#10;&#10;Descripción generada automáticamente">
            <a:extLst>
              <a:ext uri="{FF2B5EF4-FFF2-40B4-BE49-F238E27FC236}">
                <a16:creationId xmlns:a16="http://schemas.microsoft.com/office/drawing/2014/main" id="{0035AA8A-A8FC-4B73-8EEF-F5FC93F00E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9" t="39173" r="6787" b="3007"/>
          <a:stretch/>
        </p:blipFill>
        <p:spPr>
          <a:xfrm>
            <a:off x="3218731" y="4234178"/>
            <a:ext cx="2209654" cy="1840069"/>
          </a:xfrm>
          <a:prstGeom prst="rect">
            <a:avLst/>
          </a:prstGeom>
        </p:spPr>
      </p:pic>
      <p:pic>
        <p:nvPicPr>
          <p:cNvPr id="23" name="Imagen 22" descr="Gráfico, Gráfico radial&#10;&#10;Descripción generada automáticamente">
            <a:extLst>
              <a:ext uri="{FF2B5EF4-FFF2-40B4-BE49-F238E27FC236}">
                <a16:creationId xmlns:a16="http://schemas.microsoft.com/office/drawing/2014/main" id="{B4201488-F831-44B0-A2D5-349FC3BB47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2387" r="49824" b="3846"/>
          <a:stretch/>
        </p:blipFill>
        <p:spPr>
          <a:xfrm>
            <a:off x="3209732" y="2459792"/>
            <a:ext cx="2372264" cy="17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4DE15-999A-48BC-9174-125B3B8E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889770"/>
            <a:ext cx="3718455" cy="1371600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PLANO QUE PASA POR LA  LT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2A3DDC-715F-49BF-BD1A-ED42987F8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s-ES" dirty="0"/>
              <a:t>Es un plano que corta a los planos de proyección en la LT. </a:t>
            </a:r>
          </a:p>
          <a:p>
            <a:pPr algn="l"/>
            <a:r>
              <a:rPr lang="es-ES" dirty="0"/>
              <a:t>Para definirlo se necesita: </a:t>
            </a:r>
          </a:p>
          <a:p>
            <a:pPr marL="342900" indent="-342900" algn="l">
              <a:buAutoNum type="arabicPeriod"/>
            </a:pPr>
            <a:r>
              <a:rPr lang="es-ES" dirty="0"/>
              <a:t>Las proyecciones de un punto contenido en él.</a:t>
            </a:r>
          </a:p>
          <a:p>
            <a:pPr marL="342900" indent="-342900" algn="l">
              <a:buAutoNum type="arabicPeriod"/>
            </a:pPr>
            <a:r>
              <a:rPr lang="es-ES" dirty="0"/>
              <a:t>Un plano de perfil para poder definir su traza de perfil. </a:t>
            </a:r>
          </a:p>
        </p:txBody>
      </p:sp>
      <p:sp>
        <p:nvSpPr>
          <p:cNvPr id="20" name="Marcador de pie de página 19">
            <a:extLst>
              <a:ext uri="{FF2B5EF4-FFF2-40B4-BE49-F238E27FC236}">
                <a16:creationId xmlns:a16="http://schemas.microsoft.com/office/drawing/2014/main" id="{6BCFFF1A-DB22-4DC9-B220-27ED2288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Apuntes dtvaldemora.wixsite.com/misitio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F822FE1-0FDE-4931-A0B9-3FBE88C25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t="45088" r="4503" b="2420"/>
          <a:stretch/>
        </p:blipFill>
        <p:spPr>
          <a:xfrm>
            <a:off x="5177800" y="2193173"/>
            <a:ext cx="6365767" cy="24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9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TIPOS DE RECTAS</Template>
  <TotalTime>65</TotalTime>
  <Words>551</Words>
  <Application>Microsoft Office PowerPoint</Application>
  <PresentationFormat>Panorámica</PresentationFormat>
  <Paragraphs>97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Garamond</vt:lpstr>
      <vt:lpstr>Segoe UI</vt:lpstr>
      <vt:lpstr>Orgánico</vt:lpstr>
      <vt:lpstr>TIPOS DE PLANOS</vt:lpstr>
      <vt:lpstr>Presentación de PowerPoint</vt:lpstr>
      <vt:lpstr>PLANO OBLICUO</vt:lpstr>
      <vt:lpstr>PLANOS PARALELOS A LOS DE PROYECCIÓN</vt:lpstr>
      <vt:lpstr>PLANOS  PERPENDICULARES A UN PLANO</vt:lpstr>
      <vt:lpstr>PLANO PARALELO A LA LT</vt:lpstr>
      <vt:lpstr>PLANOS  PERPENDICULARES A LOS   PLANOS DE PROYECCIÓN</vt:lpstr>
      <vt:lpstr> PLANOS PERPENDICULARES A LOS BISECTORES</vt:lpstr>
      <vt:lpstr>PLANO QUE PASA POR LA  LT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PLANOS</dc:title>
  <dc:creator>Jose Enrique</dc:creator>
  <cp:lastModifiedBy>Jose Enrique</cp:lastModifiedBy>
  <cp:revision>1</cp:revision>
  <dcterms:created xsi:type="dcterms:W3CDTF">2022-01-14T15:46:31Z</dcterms:created>
  <dcterms:modified xsi:type="dcterms:W3CDTF">2022-01-14T16:51:48Z</dcterms:modified>
</cp:coreProperties>
</file>