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Garamond"/>
      <p:regular r:id="rId18"/>
      <p:bold r:id="rId19"/>
      <p:italic r:id="rId20"/>
      <p:boldItalic r:id="rId21"/>
    </p:embeddedFont>
    <p:embeddedFont>
      <p:font typeface="Quattrocento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jntaLoaspP7QD3BqXsIgLg2Pxi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D1B616-9791-498B-B9EB-40BCE815335F}">
  <a:tblStyle styleId="{BCD1B616-9791-498B-B9EB-40BCE815335F}" styleName="Table_0">
    <a:wholeTbl>
      <a:tcTxStyle b="off" i="off">
        <a:font>
          <a:latin typeface="Garamond"/>
          <a:ea typeface="Garamond"/>
          <a:cs typeface="Garamond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CEFE7"/>
          </a:solidFill>
        </a:fill>
      </a:tcStyle>
    </a:wholeTbl>
    <a:band1H>
      <a:tcTxStyle/>
      <a:tcStyle>
        <a:fill>
          <a:solidFill>
            <a:srgbClr val="D8DDCB"/>
          </a:solidFill>
        </a:fill>
      </a:tcStyle>
    </a:band1H>
    <a:band2H>
      <a:tcTxStyle/>
    </a:band2H>
    <a:band1V>
      <a:tcTxStyle/>
      <a:tcStyle>
        <a:fill>
          <a:solidFill>
            <a:srgbClr val="D8DDCB"/>
          </a:solidFill>
        </a:fill>
      </a:tcStyle>
    </a:band1V>
    <a:band2V>
      <a:tcTxStyle/>
    </a:band2V>
    <a:lastCol>
      <a:tcTxStyle b="on" i="off">
        <a:font>
          <a:latin typeface="Garamond"/>
          <a:ea typeface="Garamond"/>
          <a:cs typeface="Garamond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Garamond"/>
          <a:ea typeface="Garamond"/>
          <a:cs typeface="Garamond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italic.fntdata"/><Relationship Id="rId22" Type="http://schemas.openxmlformats.org/officeDocument/2006/relationships/font" Target="fonts/QuattrocentoSans-regular.fntdata"/><Relationship Id="rId21" Type="http://schemas.openxmlformats.org/officeDocument/2006/relationships/font" Target="fonts/Garamond-boldItalic.fntdata"/><Relationship Id="rId24" Type="http://schemas.openxmlformats.org/officeDocument/2006/relationships/font" Target="fonts/QuattrocentoSans-italic.fntdata"/><Relationship Id="rId23" Type="http://schemas.openxmlformats.org/officeDocument/2006/relationships/font" Target="fonts/Quattrocento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Quattrocento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Garamond-bold.fntdata"/><Relationship Id="rId18" Type="http://schemas.openxmlformats.org/officeDocument/2006/relationships/font" Target="fonts/Garamo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14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descr="HD-PanelTitleR1.png" id="22" name="Google Shape;22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14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24" name="Google Shape;24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5" name="Google Shape;25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14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4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31" name="Google Shape;31;p14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panorámica con descripción">
  <p:cSld name="Imagen panorámica con descripció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93" name="Google Shape;93;p2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2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102" name="Google Shape;102;p24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2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10" name="Google Shape;110;p2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1" name="Google Shape;111;p25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2" name="Google Shape;112;p25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" name="Google Shape;116;p2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r la tarjeta de nombre">
  <p:cSld name="Citar la tarjeta de nombr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p27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3" name="Google Shape;123;p2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26" name="Google Shape;126;p27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7" name="Google Shape;127;p27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8" name="Google Shape;128;p27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adero o falso">
  <p:cSld name="Verdadero o falso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2" name="Google Shape;132;p28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3" name="Google Shape;133;p2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136" name="Google Shape;136;p28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0" name="Google Shape;140;p2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143" name="Google Shape;143;p2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0"/>
          <p:cNvSpPr txBox="1"/>
          <p:nvPr>
            <p:ph idx="1" type="body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7" name="Google Shape;147;p3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150" name="Google Shape;150;p30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40" name="Google Shape;40;p1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43" name="Google Shape;43;p16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1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1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p1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65" name="Google Shape;65;p19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69" name="Google Shape;69;p20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3" type="body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71" name="Google Shape;71;p20"/>
          <p:cNvSpPr txBox="1"/>
          <p:nvPr>
            <p:ph idx="4" type="body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75" name="Google Shape;75;p2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81" name="Google Shape;81;p2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6" name="Google Shape;86;p2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7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6.xml"/><Relationship Id="rId21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19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.xml"/><Relationship Id="rId1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3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descr="HD-PanelContent.png" id="11" name="Google Shape;11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3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3" name="Google Shape;13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4" name="Google Shape;14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13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" name="Google Shape;17;p1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" name="Google Shape;19;p1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jpg"/><Relationship Id="rId4" Type="http://schemas.openxmlformats.org/officeDocument/2006/relationships/image" Target="../media/image36.jpg"/><Relationship Id="rId5" Type="http://schemas.openxmlformats.org/officeDocument/2006/relationships/image" Target="../media/image35.jpg"/><Relationship Id="rId6" Type="http://schemas.openxmlformats.org/officeDocument/2006/relationships/image" Target="../media/image2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jpg"/><Relationship Id="rId4" Type="http://schemas.openxmlformats.org/officeDocument/2006/relationships/image" Target="../media/image3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jpg"/><Relationship Id="rId4" Type="http://schemas.openxmlformats.org/officeDocument/2006/relationships/image" Target="../media/image30.jpg"/><Relationship Id="rId5" Type="http://schemas.openxmlformats.org/officeDocument/2006/relationships/image" Target="../media/image27.jpg"/><Relationship Id="rId6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s-ES"/>
              <a:t>TIPOS DE RECTAS</a:t>
            </a:r>
            <a:endParaRPr/>
          </a:p>
        </p:txBody>
      </p:sp>
      <p:sp>
        <p:nvSpPr>
          <p:cNvPr id="156" name="Google Shape;156;p1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lang="es-ES"/>
              <a:t>Sistema diédrico I</a:t>
            </a:r>
            <a:endParaRPr/>
          </a:p>
        </p:txBody>
      </p:sp>
      <p:sp>
        <p:nvSpPr>
          <p:cNvPr id="157" name="Google Shape;157;p1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Apuntes dtvaldemora.wixsite.com/misitio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 txBox="1"/>
          <p:nvPr>
            <p:ph type="title"/>
          </p:nvPr>
        </p:nvSpPr>
        <p:spPr>
          <a:xfrm>
            <a:off x="970384" y="1173894"/>
            <a:ext cx="10019520" cy="497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br>
              <a:rPr b="1" lang="es-ES" sz="4000"/>
            </a:br>
            <a:r>
              <a:rPr b="1" lang="es-ES" sz="3200"/>
              <a:t>RECTAS PERPENDICULARES A LOS BISECTORES</a:t>
            </a:r>
            <a:endParaRPr/>
          </a:p>
        </p:txBody>
      </p:sp>
      <p:sp>
        <p:nvSpPr>
          <p:cNvPr id="259" name="Google Shape;259;p10"/>
          <p:cNvSpPr txBox="1"/>
          <p:nvPr/>
        </p:nvSpPr>
        <p:spPr>
          <a:xfrm>
            <a:off x="1203220" y="2486214"/>
            <a:ext cx="2006511" cy="3840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 u="sng">
                <a:solidFill>
                  <a:srgbClr val="4472C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PERPENDICULAR AL 1º BISECTOR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s-ES" sz="900" u="sng">
                <a:solidFill>
                  <a:srgbClr val="4472C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Sus proyecciones son perpendiculares a la Lt y están un por encima yy la otra por debajo de la LT por perteneneces al primer y tercer cuadrante.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Esta recta corta en un punto al 1º Bisector, cuyas proyecciones equidistan de la LT por pertenecer este punto a dicho bisector.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 mismo sucederá con todos sus puntos, incluso su trazas.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s-ES"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TIENE TRAZA HORIZONTAL Y VERTICAL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5982625" y="2486214"/>
            <a:ext cx="2209653" cy="35343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 u="sng">
                <a:solidFill>
                  <a:srgbClr val="4472C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PERPENDICULAR AL 2º BISECTOR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s-ES" sz="90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Sus proyecciones son perpendiculares a la LT  y se confunde, estando por encima o por debajo de la LT, según pertenezca al segundo o cuarto cuadrante.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s-ES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Esta recta corta en un punto al 2ºBisector, cuyas proyecciones se confunden por pertenecer a dicho él. Y lo mismo sucede con todos los puntos de la recta, incluso sus trazas.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s-ES"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TIENE TRAZA HORIZONTAL Y VERTICAL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1" sz="1400" u="sng">
              <a:solidFill>
                <a:srgbClr val="4472C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1" name="Google Shape;261;p1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Apuntes dtvaldemora.wixsite.com/misitio</a:t>
            </a:r>
            <a:endParaRPr/>
          </a:p>
        </p:txBody>
      </p:sp>
      <p:pic>
        <p:nvPicPr>
          <p:cNvPr descr="Gráfico&#10;&#10;Descripción generada automáticamente" id="262" name="Google Shape;26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1130" y="4439751"/>
            <a:ext cx="2073464" cy="1301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, Gráfico radial&#10;&#10;Descripción generada automáticamente" id="263" name="Google Shape;26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9731" y="2486214"/>
            <a:ext cx="2218998" cy="1469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, Gráfico de líneas, Gráfico de dispersión&#10;&#10;Descripción generada automáticamente" id="264" name="Google Shape;26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18731" y="4088544"/>
            <a:ext cx="2327287" cy="1932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a, Dibujo de ingeniería&#10;&#10;Descripción generada automáticamente" id="265" name="Google Shape;26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91130" y="2521082"/>
            <a:ext cx="2073464" cy="1719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Garamond"/>
              <a:buNone/>
            </a:pPr>
            <a:r>
              <a:rPr b="1" lang="es-ES">
                <a:solidFill>
                  <a:srgbClr val="0070C0"/>
                </a:solidFill>
              </a:rPr>
              <a:t>RECTA CORTA A LT</a:t>
            </a:r>
            <a:endParaRPr/>
          </a:p>
        </p:txBody>
      </p:sp>
      <p:sp>
        <p:nvSpPr>
          <p:cNvPr id="271" name="Google Shape;271;p11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70"/>
              <a:buNone/>
            </a:pPr>
            <a:r>
              <a:rPr lang="es-ES" sz="18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 una recta oblicua cuyas proyecciones se cortan en LT.</a:t>
            </a:r>
            <a:endParaRPr/>
          </a:p>
          <a:p>
            <a:pPr indent="0" lvl="0" marL="0" rtl="0" algn="ctr">
              <a:lnSpc>
                <a:spcPct val="107000"/>
              </a:lnSpc>
              <a:spcBef>
                <a:spcPts val="1160"/>
              </a:spcBef>
              <a:spcAft>
                <a:spcPts val="0"/>
              </a:spcAft>
              <a:buSzPts val="2070"/>
              <a:buNone/>
            </a:pPr>
            <a:r>
              <a:rPr lang="es-ES" sz="18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Sus trazas coinciden en la LT.  </a:t>
            </a:r>
            <a:endParaRPr/>
          </a:p>
          <a:p>
            <a:pPr indent="0" lvl="0" marL="0" rtl="0" algn="ctr">
              <a:lnSpc>
                <a:spcPct val="107000"/>
              </a:lnSpc>
              <a:spcBef>
                <a:spcPts val="1160"/>
              </a:spcBef>
              <a:spcAft>
                <a:spcPts val="0"/>
              </a:spcAft>
              <a:buSzPts val="2070"/>
              <a:buNone/>
            </a:pPr>
            <a:r>
              <a:t/>
            </a:r>
            <a:endParaRPr b="1" sz="1800">
              <a:solidFill>
                <a:srgbClr val="22222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lnSpc>
                <a:spcPct val="107000"/>
              </a:lnSpc>
              <a:spcBef>
                <a:spcPts val="1160"/>
              </a:spcBef>
              <a:spcAft>
                <a:spcPts val="0"/>
              </a:spcAft>
              <a:buSzPts val="2070"/>
              <a:buNone/>
            </a:pPr>
            <a:r>
              <a:rPr b="1" lang="es-ES" sz="18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Tiene 2 trazas: H´ y V´´.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120"/>
              </a:spcBef>
              <a:spcAft>
                <a:spcPts val="0"/>
              </a:spcAft>
              <a:buSzPts val="1840"/>
              <a:buNone/>
            </a:pPr>
            <a:r>
              <a:t/>
            </a:r>
            <a:endParaRPr/>
          </a:p>
        </p:txBody>
      </p:sp>
      <p:sp>
        <p:nvSpPr>
          <p:cNvPr id="272" name="Google Shape;272;p1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Apuntes dtvaldemora.wixsite.com/misitio</a:t>
            </a:r>
            <a:endParaRPr/>
          </a:p>
        </p:txBody>
      </p:sp>
      <p:pic>
        <p:nvPicPr>
          <p:cNvPr descr="Gráfico&#10;&#10;Descripción generada automáticamente" id="273" name="Google Shape;2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1142" y="696913"/>
            <a:ext cx="4084041" cy="27548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, Gráfico de líneas&#10;&#10;Descripción generada automáticamente" id="274" name="Google Shape;27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1143" y="3451697"/>
            <a:ext cx="4084040" cy="2709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Apuntes dtvaldemora.wixsite.com/misitio</a:t>
            </a:r>
            <a:endParaRPr/>
          </a:p>
        </p:txBody>
      </p:sp>
      <p:pic>
        <p:nvPicPr>
          <p:cNvPr descr="Imagen de la pantalla de un celular con letras&#10;&#10;Descripción generada automáticamente con confianza baja" id="280" name="Google Shape;2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1" y="731596"/>
            <a:ext cx="8799870" cy="5237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oogle Shape;162;p2"/>
          <p:cNvGraphicFramePr/>
          <p:nvPr/>
        </p:nvGraphicFramePr>
        <p:xfrm>
          <a:off x="870856" y="6770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{BCD1B616-9791-498B-B9EB-40BCE815335F}</a:tableStyleId>
              </a:tblPr>
              <a:tblGrid>
                <a:gridCol w="2299475"/>
                <a:gridCol w="3121575"/>
                <a:gridCol w="2585550"/>
                <a:gridCol w="2443675"/>
              </a:tblGrid>
              <a:tr h="267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50" u="none" cap="none" strike="noStrike"/>
                        <a:t>NOMBRE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50"/>
                        <a:t>POSICIÓN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50"/>
                        <a:t>TRAZAS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50"/>
                        <a:t>VERDADERA MAGNITUD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76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Recta Oblicua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Oblicua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Vertical y horizontal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EAF1CC"/>
                    </a:solidFill>
                  </a:tcPr>
                </a:tc>
              </a:tr>
              <a:tr h="373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Recta horizontal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0D6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Paralela PH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0D6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Vertical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0D6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Proyección horizontal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0D669"/>
                    </a:solidFill>
                  </a:tcPr>
                </a:tc>
              </a:tr>
              <a:tr h="44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Recta de punta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0D6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Garamond"/>
                        <a:buNone/>
                      </a:pPr>
                      <a:r>
                        <a:rPr lang="es-ES" sz="1200"/>
                        <a:t>Paralela PH/Perpendicular PV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C0D6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Vertical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0D6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Garamond"/>
                        <a:buNone/>
                      </a:pPr>
                      <a:r>
                        <a:rPr lang="es-ES" sz="1200"/>
                        <a:t>Proyección horizontal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C0D669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Recta frontal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BD1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Paralela PV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BD1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Horizontal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BD1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Proyección vertical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BD18B"/>
                    </a:solidFill>
                  </a:tcPr>
                </a:tc>
              </a:tr>
              <a:tr h="44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Recta vertical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BD1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Garamond"/>
                        <a:buNone/>
                      </a:pPr>
                      <a:r>
                        <a:rPr lang="es-ES" sz="1200"/>
                        <a:t>Paralela PV/Perpendicular PH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EBD1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Horizontal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BD1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Garamond"/>
                        <a:buNone/>
                      </a:pPr>
                      <a:r>
                        <a:rPr lang="es-ES" sz="1200"/>
                        <a:t>Proyección vertical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EBD18B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Recta paralela a LT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68D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Paralela a PH y PV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68D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Ninguna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68D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En las dos proyecciones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68D1F"/>
                    </a:solidFill>
                  </a:tcPr>
                </a:tc>
              </a:tr>
              <a:tr h="377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Recta de perfil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Paralela a Plano de Perfil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Vertical y horizontal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En 3ª proyección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4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Recta contenida en el 1º Bisector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Contenida en el 1º Bisector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aramond"/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Vertical y horizontal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</a:tr>
              <a:tr h="44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Recta contenida en el 2º Bisector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Contenida en el 2º Bisector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aramond"/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Vertical y horizontal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Recta paralela 1º Bisector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Paralela al primer Bisector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aramond"/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Vertical y horizontal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BFBFB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Recta paralela 2º Bisector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Paralela al segundo Bisector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aramond"/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Vertical y horizontal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BFBFBF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Recta perpendicular 1º Bisector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Perpendicular primer Bisector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aramond"/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Vertical y horizontal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E8E8E8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Recta perpendicular 2º Bisector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Perpendicular segundo Bisector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aramond"/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Vertical y horizontal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E8E8E8"/>
                    </a:solidFill>
                  </a:tcPr>
                </a:tc>
              </a:tr>
              <a:tr h="34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Recta corta a LT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Pasa por la LT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aramond"/>
                        <a:buNone/>
                      </a:pPr>
                      <a:r>
                        <a:rPr b="0" i="0" lang="es-ES" sz="12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Vertical y horizontal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solidFill>
                      <a:srgbClr val="A5A5A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Garamond"/>
              <a:buNone/>
            </a:pPr>
            <a:r>
              <a:rPr b="1" lang="es-ES">
                <a:solidFill>
                  <a:srgbClr val="0070C0"/>
                </a:solidFill>
              </a:rPr>
              <a:t>RECTA OBLICUA</a:t>
            </a:r>
            <a:endParaRPr/>
          </a:p>
        </p:txBody>
      </p:sp>
      <p:pic>
        <p:nvPicPr>
          <p:cNvPr descr="Un dibujo de una persona&#10;&#10;Descripción generada automáticamente con confianza baja" id="168" name="Google Shape;168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110470" y="775162"/>
            <a:ext cx="3458058" cy="320084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70"/>
              <a:buNone/>
            </a:pPr>
            <a:r>
              <a:rPr lang="es-ES" sz="18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recta oblicua o genérica es aquella que corta a ambos planos de proyección.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7000"/>
              </a:lnSpc>
              <a:spcBef>
                <a:spcPts val="1160"/>
              </a:spcBef>
              <a:spcAft>
                <a:spcPts val="0"/>
              </a:spcAft>
              <a:buSzPts val="2070"/>
              <a:buNone/>
            </a:pPr>
            <a:r>
              <a:rPr b="1" lang="es-ES" sz="18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Tiene 2 trazas: H´ y V´´.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120"/>
              </a:spcBef>
              <a:spcAft>
                <a:spcPts val="0"/>
              </a:spcAft>
              <a:buSzPts val="1840"/>
              <a:buNone/>
            </a:pPr>
            <a:r>
              <a:t/>
            </a:r>
            <a:endParaRPr/>
          </a:p>
        </p:txBody>
      </p:sp>
      <p:pic>
        <p:nvPicPr>
          <p:cNvPr descr="Imagen en blanco y negro&#10;&#10;Descripción generada automáticamente con confianza media" id="170" name="Google Shape;17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92686" y="3396796"/>
            <a:ext cx="2221430" cy="237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89556" y="3653691"/>
            <a:ext cx="90360" cy="311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3"/>
          <p:cNvGrpSpPr/>
          <p:nvPr/>
        </p:nvGrpSpPr>
        <p:grpSpPr>
          <a:xfrm>
            <a:off x="9573796" y="3579171"/>
            <a:ext cx="64080" cy="267840"/>
            <a:chOff x="9573796" y="3579171"/>
            <a:chExt cx="64080" cy="267840"/>
          </a:xfrm>
        </p:grpSpPr>
        <p:pic>
          <p:nvPicPr>
            <p:cNvPr id="173" name="Google Shape;173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573796" y="3597531"/>
              <a:ext cx="45360" cy="249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601876" y="3579171"/>
              <a:ext cx="36000" cy="239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5" name="Google Shape;175;p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Apuntes dtvaldemora.wixsite.com/misitio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/>
          <p:nvPr>
            <p:ph type="title"/>
          </p:nvPr>
        </p:nvSpPr>
        <p:spPr>
          <a:xfrm>
            <a:off x="1295402" y="738785"/>
            <a:ext cx="9601196" cy="497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b="1" lang="es-ES" sz="4000"/>
              <a:t>RECTAS PARALELAS A UN PLANO</a:t>
            </a:r>
            <a:endParaRPr/>
          </a:p>
        </p:txBody>
      </p:sp>
      <p:pic>
        <p:nvPicPr>
          <p:cNvPr descr="Diagrama&#10;&#10;Descripción generada automáticamente" id="181" name="Google Shape;181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8596" y="2700842"/>
            <a:ext cx="1484720" cy="155895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 txBox="1"/>
          <p:nvPr/>
        </p:nvSpPr>
        <p:spPr>
          <a:xfrm flipH="1">
            <a:off x="3528752" y="2032463"/>
            <a:ext cx="56401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RECTAS PARALELAS AL PLANO HORIZONTAL </a:t>
            </a:r>
            <a:endParaRPr/>
          </a:p>
        </p:txBody>
      </p:sp>
      <p:pic>
        <p:nvPicPr>
          <p:cNvPr descr="Diagrama&#10;&#10;Descripción generada automáticamente" id="183" name="Google Shape;183;p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6344" y="2718263"/>
            <a:ext cx="1695796" cy="171071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"/>
          <p:cNvSpPr txBox="1"/>
          <p:nvPr/>
        </p:nvSpPr>
        <p:spPr>
          <a:xfrm>
            <a:off x="1329139" y="2643655"/>
            <a:ext cx="1983582" cy="2720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 u="sng">
                <a:solidFill>
                  <a:srgbClr val="4472C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RECTA HORIZONTAL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4472C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 una recta paralela al plano horizontal.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Solo tiene </a:t>
            </a:r>
            <a:r>
              <a:rPr b="1"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TRAZA VERTICAL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 </a:t>
            </a:r>
            <a:r>
              <a:rPr b="1"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proyección horizontal r´</a:t>
            </a:r>
            <a:r>
              <a:rPr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nos permite tomar medidas reales, ya que al ser la recta paralela al plano horizontal, </a:t>
            </a:r>
            <a:r>
              <a:rPr b="1"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está en verdadera magnitud</a:t>
            </a:r>
            <a:r>
              <a:rPr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proyección vertical, r», es paralela a la línea de tierra.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"/>
          <p:cNvSpPr txBox="1"/>
          <p:nvPr/>
        </p:nvSpPr>
        <p:spPr>
          <a:xfrm>
            <a:off x="5744095" y="2643655"/>
            <a:ext cx="1832346" cy="3165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 u="sng">
                <a:solidFill>
                  <a:srgbClr val="4472C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RECTA DE PUNTA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4472C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 una recta paralela al plano horizontal y perpendicular plano vertical.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Solo tiene </a:t>
            </a:r>
            <a:r>
              <a:rPr b="1"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TRAZA VERTICAL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 </a:t>
            </a:r>
            <a:r>
              <a:rPr b="1"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proyección horizontal r´</a:t>
            </a:r>
            <a:r>
              <a:rPr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nos permite tomar medidas reales, ya que al ser la recta paralela al plano horizontal, </a:t>
            </a:r>
            <a:r>
              <a:rPr b="1"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está en verdadera magnitud</a:t>
            </a:r>
            <a:r>
              <a:rPr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                                    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proyección vertical de la recta, r», se ve como un punto, ya que es perpendicular al plano vertical.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52140" y="4234954"/>
            <a:ext cx="1983582" cy="179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22078" y="4341677"/>
            <a:ext cx="1633017" cy="157789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Apuntes dtvaldemora.wixsite.com/misitio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"/>
          <p:cNvSpPr txBox="1"/>
          <p:nvPr>
            <p:ph type="title"/>
          </p:nvPr>
        </p:nvSpPr>
        <p:spPr>
          <a:xfrm>
            <a:off x="1295402" y="738785"/>
            <a:ext cx="9601196" cy="497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b="1" lang="es-ES" sz="4000"/>
              <a:t>RECTAS PARALELAS A UN PLANO</a:t>
            </a:r>
            <a:endParaRPr/>
          </a:p>
        </p:txBody>
      </p:sp>
      <p:sp>
        <p:nvSpPr>
          <p:cNvPr id="194" name="Google Shape;194;p5"/>
          <p:cNvSpPr txBox="1"/>
          <p:nvPr/>
        </p:nvSpPr>
        <p:spPr>
          <a:xfrm flipH="1">
            <a:off x="3528752" y="2032463"/>
            <a:ext cx="56401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RECTAS PARALELAS AL PLANO VERTICAL</a:t>
            </a:r>
            <a:endParaRPr/>
          </a:p>
        </p:txBody>
      </p:sp>
      <p:sp>
        <p:nvSpPr>
          <p:cNvPr id="195" name="Google Shape;195;p5"/>
          <p:cNvSpPr txBox="1"/>
          <p:nvPr/>
        </p:nvSpPr>
        <p:spPr>
          <a:xfrm>
            <a:off x="1329139" y="2643655"/>
            <a:ext cx="1983582" cy="2720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 u="sng">
                <a:solidFill>
                  <a:srgbClr val="4472C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RECTA FRONTAL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4472C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 una recta paralela al plano vertical,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Solo tiene </a:t>
            </a:r>
            <a:r>
              <a:rPr b="1"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TRAZA HORIZONTAL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 </a:t>
            </a:r>
            <a:r>
              <a:rPr b="1"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proyección vertical r´´</a:t>
            </a:r>
            <a:r>
              <a:rPr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nos permite tomar medidas reales, ya que al ser la recta paralela al plano verticall, </a:t>
            </a:r>
            <a:r>
              <a:rPr b="1"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está en verdadera magnitud</a:t>
            </a:r>
            <a:r>
              <a:rPr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proyección horizontal, r´, es paralela a la línea de tierra.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5744094" y="2643655"/>
            <a:ext cx="1912249" cy="3016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 u="sng">
                <a:solidFill>
                  <a:srgbClr val="4472C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RECTA VERTICAL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4472C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 una recta paralela al plano vertical y perpendicular plano horizontal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Solo tiene </a:t>
            </a:r>
            <a:r>
              <a:rPr b="1"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TRAZA HORIZONTAL.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 </a:t>
            </a:r>
            <a:r>
              <a:rPr b="1"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proyección vertical r´´</a:t>
            </a:r>
            <a:r>
              <a:rPr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nos permite tomar medidas reales, ya que al ser la recta paralela al planovertical , </a:t>
            </a:r>
            <a:r>
              <a:rPr b="1"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está en verdadera magnitud</a:t>
            </a:r>
            <a:r>
              <a:rPr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                                    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proyección horizontal r´, se ve como un punto, ya que es perpendicular al plano vertical.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2721" y="2706802"/>
            <a:ext cx="1450472" cy="149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4228" y="4285492"/>
            <a:ext cx="1801727" cy="1674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44481" y="2706802"/>
            <a:ext cx="1424457" cy="144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68938" y="4152113"/>
            <a:ext cx="215265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Apuntes dtvaldemora.wixsite.com/misitio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/>
          <p:nvPr>
            <p:ph type="title"/>
          </p:nvPr>
        </p:nvSpPr>
        <p:spPr>
          <a:xfrm>
            <a:off x="1295402" y="982132"/>
            <a:ext cx="9601196" cy="5557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s-ES"/>
              <a:t>RECTA PARALELA A LOS DOS PLANOS</a:t>
            </a:r>
            <a:endParaRPr/>
          </a:p>
        </p:txBody>
      </p:sp>
      <p:sp>
        <p:nvSpPr>
          <p:cNvPr id="207" name="Google Shape;207;p6"/>
          <p:cNvSpPr txBox="1"/>
          <p:nvPr/>
        </p:nvSpPr>
        <p:spPr>
          <a:xfrm>
            <a:off x="2643448" y="2036618"/>
            <a:ext cx="596853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RECTA PARALELA A LA LÍNEA DE TIERRA</a:t>
            </a:r>
            <a:endParaRPr/>
          </a:p>
        </p:txBody>
      </p:sp>
      <p:sp>
        <p:nvSpPr>
          <p:cNvPr id="208" name="Google Shape;208;p6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1546167" y="3581400"/>
            <a:ext cx="2344189" cy="2344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6248400" y="3581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2" name="Google Shape;2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87" y="2901141"/>
            <a:ext cx="2772208" cy="268773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"/>
          <p:cNvSpPr txBox="1"/>
          <p:nvPr/>
        </p:nvSpPr>
        <p:spPr>
          <a:xfrm>
            <a:off x="1429789" y="2801389"/>
            <a:ext cx="2560320" cy="2200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Es paralela a los dos planos de proyección y a LT.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9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NO TIENE TRAZAS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Tanto la proyección horizontal como la vertical son paralelas a la LT.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Ambas proyecciones están en </a:t>
            </a:r>
            <a:r>
              <a:rPr b="1" lang="es-ES" sz="9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VERDADERA MAGNITUD.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4" name="Google Shape;21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0116" y="3125585"/>
            <a:ext cx="2636482" cy="206987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Apuntes dtvaldemora.wixsite.com/misitio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/>
          <p:nvPr>
            <p:ph type="title"/>
          </p:nvPr>
        </p:nvSpPr>
        <p:spPr>
          <a:xfrm>
            <a:off x="1295400" y="982128"/>
            <a:ext cx="9601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s-ES"/>
              <a:t>RECTA PARALELA A UN PLANO DE PERFIL</a:t>
            </a:r>
            <a:endParaRPr/>
          </a:p>
        </p:txBody>
      </p:sp>
      <p:sp>
        <p:nvSpPr>
          <p:cNvPr id="221" name="Google Shape;221;p7"/>
          <p:cNvSpPr txBox="1"/>
          <p:nvPr/>
        </p:nvSpPr>
        <p:spPr>
          <a:xfrm>
            <a:off x="4937760" y="2036618"/>
            <a:ext cx="3674226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RECTA DE PERFIL</a:t>
            </a:r>
            <a:endParaRPr/>
          </a:p>
        </p:txBody>
      </p:sp>
      <p:sp>
        <p:nvSpPr>
          <p:cNvPr id="222" name="Google Shape;222;p7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1546167" y="3581400"/>
            <a:ext cx="2344189" cy="2344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5" name="Google Shape;225;p7"/>
          <p:cNvSpPr/>
          <p:nvPr/>
        </p:nvSpPr>
        <p:spPr>
          <a:xfrm>
            <a:off x="6248400" y="3581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6" name="Google Shape;226;p7"/>
          <p:cNvSpPr txBox="1"/>
          <p:nvPr/>
        </p:nvSpPr>
        <p:spPr>
          <a:xfrm>
            <a:off x="1429789" y="2801389"/>
            <a:ext cx="2560320" cy="2446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9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9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Son rectas oblicuas a los planos de proyección y a su vez, son paralelas a los planos de perfil, que son planos perpendiculares a los planos de proyección horizontal y vertical.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9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Tanto la proyección vertical r», como la proyección horizontal r’, son perpendiculares a la línea de tierra y ambas se encuentran alineadas en la misma vertical.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Tiene dos trazas, HORIZONTAL Y VERTICAL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recta tiene la característica que para colocar puntos sobre ella o confirmarlos, se debe realizar mediante un procedimiento de 3ª proyección.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7" name="Google Shape;2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3821" y="2686026"/>
            <a:ext cx="2699558" cy="277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489" y="2686026"/>
            <a:ext cx="3204755" cy="260918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Apuntes dtvaldemora.wixsite.com/misitio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/>
          <p:nvPr>
            <p:ph type="title"/>
          </p:nvPr>
        </p:nvSpPr>
        <p:spPr>
          <a:xfrm>
            <a:off x="970384" y="1173894"/>
            <a:ext cx="10019520" cy="497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br>
              <a:rPr b="1" lang="es-ES" sz="4000"/>
            </a:br>
            <a:r>
              <a:rPr b="1" lang="es-ES" sz="3200"/>
              <a:t>RECTAS DE LOS  BISECTORES</a:t>
            </a:r>
            <a:endParaRPr/>
          </a:p>
        </p:txBody>
      </p:sp>
      <p:sp>
        <p:nvSpPr>
          <p:cNvPr id="235" name="Google Shape;235;p8"/>
          <p:cNvSpPr txBox="1"/>
          <p:nvPr/>
        </p:nvSpPr>
        <p:spPr>
          <a:xfrm>
            <a:off x="1184559" y="2524491"/>
            <a:ext cx="1983582" cy="2885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 u="sng">
                <a:solidFill>
                  <a:srgbClr val="4472C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RECTA DEL  1º BISECTOR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Sus proyecciones concurren en un punto de la LT.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Sus proyecciones son simétricas con respecto a la LT.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s-ES"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TIENE TRAZA HORIZONTAL Y VERTICAL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8"/>
          <p:cNvSpPr txBox="1"/>
          <p:nvPr/>
        </p:nvSpPr>
        <p:spPr>
          <a:xfrm>
            <a:off x="5814674" y="2486215"/>
            <a:ext cx="1912249" cy="287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 u="sng">
                <a:solidFill>
                  <a:srgbClr val="4472C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RECTA DEL  2º BISECTOR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Sus proyecciones concurren en un punto de la LT.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4472C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Sus proyecciones se confunden y están las  dos por encima o por debajo de la LT.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s-ES"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TIENE TRAZA HORIZONTAL Y VERTICAL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1" sz="1400" u="sng">
              <a:solidFill>
                <a:srgbClr val="4472C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7" name="Google Shape;237;p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Apuntes dtvaldemora.wixsite.com/misitio</a:t>
            </a:r>
            <a:endParaRPr/>
          </a:p>
        </p:txBody>
      </p:sp>
      <p:pic>
        <p:nvPicPr>
          <p:cNvPr descr="Gráfico, Gráfico de dispersión&#10;&#10;Descripción generada automáticamente" id="238" name="Google Shape;2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88668" y="4022809"/>
            <a:ext cx="1969906" cy="1883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&#10;&#10;Descripción generada automáticamente con confianza media" id="239" name="Google Shape;23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0428" y="2470054"/>
            <a:ext cx="1574734" cy="1917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&#10;&#10;Descripción generada automáticamente" id="240" name="Google Shape;24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41900" y="4300933"/>
            <a:ext cx="1612902" cy="13274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a&#10;&#10;Descripción generada automáticamente" id="241" name="Google Shape;24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07242" y="2524491"/>
            <a:ext cx="1780210" cy="1742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 txBox="1"/>
          <p:nvPr>
            <p:ph type="title"/>
          </p:nvPr>
        </p:nvSpPr>
        <p:spPr>
          <a:xfrm>
            <a:off x="970384" y="1173894"/>
            <a:ext cx="10019520" cy="497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br>
              <a:rPr b="1" lang="es-ES" sz="4000"/>
            </a:br>
            <a:r>
              <a:rPr b="1" lang="es-ES" sz="3200"/>
              <a:t>RECTAS PARALELAS A LOS BISECTORES</a:t>
            </a:r>
            <a:endParaRPr/>
          </a:p>
        </p:txBody>
      </p:sp>
      <p:sp>
        <p:nvSpPr>
          <p:cNvPr id="247" name="Google Shape;247;p9"/>
          <p:cNvSpPr txBox="1"/>
          <p:nvPr/>
        </p:nvSpPr>
        <p:spPr>
          <a:xfrm>
            <a:off x="1184559" y="2524491"/>
            <a:ext cx="1983582" cy="3247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 u="sng">
                <a:solidFill>
                  <a:srgbClr val="4472C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PARALELA AL 1º BISECTOR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4472C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Una recta paralela al primer bisector es paralela a cualquier recta que esté contenida en él.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4472C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Una de sus proyecciones es paralela a la simétrica de la otra, respecto a la LT,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s-ES"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TIENE TRAZA HORIZONTAL Y VERTICAL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2222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9"/>
          <p:cNvSpPr txBox="1"/>
          <p:nvPr/>
        </p:nvSpPr>
        <p:spPr>
          <a:xfrm>
            <a:off x="5814674" y="2486215"/>
            <a:ext cx="1912249" cy="3139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 u="sng">
                <a:solidFill>
                  <a:srgbClr val="4472C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PARALELA AL 2º BISECTOR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4472C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Una recta paralela al segundo  bisector es paralela a cualquier recta que esté contenida en él.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4472C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Las proyecciones son paralelas entre sí.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s-ES"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TIENE TRAZA HORIZONTAL Y VERTICAL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1" sz="1400" u="sng">
              <a:solidFill>
                <a:srgbClr val="4472C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Diagrama&#10;&#10;Descripción generada automáticamente" id="249" name="Google Shape;2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9112" y="2665326"/>
            <a:ext cx="2323986" cy="1369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a&#10;&#10;Descripción generada automáticamente" id="250" name="Google Shape;25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9651" y="4096501"/>
            <a:ext cx="2347435" cy="1960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, Gráfico radial&#10;&#10;Descripción generada automáticamente" id="251" name="Google Shape;25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1036" y="2486215"/>
            <a:ext cx="2352009" cy="1557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, Gráfico de líneas, Gráfico de dispersión&#10;&#10;Descripción generada automáticamente" id="252" name="Google Shape;25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88155" y="4158603"/>
            <a:ext cx="2361710" cy="196061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Apuntes dtvaldemora.wixsite.com/misitio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gánico">
  <a:themeElements>
    <a:clrScheme name="Orgánico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2022-01-13T11:59:18Z</dcterms:created>
  <dc:creator>Jose Enrique</dc:creator>
</cp:coreProperties>
</file>